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797675" cy="9926638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LEs4D4hTnaR+7UNEufUhNeppD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" y="2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CB0B-1B7B-420D-9273-74F5C609158D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6BF0E-9356-4120-B64B-6E64930BE5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426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aa6038a56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11aa6038a56_1_1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3e8852a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3e8852a3f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569d7302a_4_3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g11569d7302a_4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20847d7c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120847d7c85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f9986b5a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11f9986b5aa_0_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f9986b5a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11f9986b5aa_0_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f9986b5a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11f9986b5aa_0_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3e8852a3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23e8852a3f_0_15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a26b04f5c_0_6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g11a26b04f5c_0_581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3" name="Google Shape;103;g11a26b04f5c_0_58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11a26b04f5c_0_581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g11a26b04f5c_0_581"/>
          <p:cNvSpPr txBox="1">
            <a:spLocks noGrp="1"/>
          </p:cNvSpPr>
          <p:nvPr>
            <p:ph type="body" idx="1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06" name="Google Shape;106;g11a26b04f5c_0_5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g11a26b04f5c_0_587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9" name="Google Shape;109;g11a26b04f5c_0_58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35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11a26b04f5c_0_587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35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11a26b04f5c_0_587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11a26b04f5c_0_587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11a26b04f5c_0_587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1a26b04f5c_0_58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1a26b04f5c_0_58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1a26b04f5c_0_587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1a26b04f5c_0_587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11a26b04f5c_0_587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11a26b04f5c_0_58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11a26b04f5c_0_587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11a26b04f5c_0_587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11a26b04f5c_0_587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11a26b04f5c_0_587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11a26b04f5c_0_58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1a26b04f5c_0_58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11a26b04f5c_0_587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g11a26b04f5c_0_587"/>
          <p:cNvSpPr txBox="1">
            <a:spLocks noGrp="1"/>
          </p:cNvSpPr>
          <p:nvPr>
            <p:ph type="title" hasCustomPrompt="1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8" name="Google Shape;128;g11a26b04f5c_0_587"/>
          <p:cNvSpPr txBox="1">
            <a:spLocks noGrp="1"/>
          </p:cNvSpPr>
          <p:nvPr>
            <p:ph type="body" idx="1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g11a26b04f5c_0_5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a26b04f5c_0_6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1a26b04f5c_0_612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900" b="1"/>
            </a:lvl3pPr>
            <a:lvl4pPr marL="1828800" lvl="3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4pPr>
            <a:lvl5pPr marL="2286000" lvl="4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5pPr>
            <a:lvl6pPr marL="2743200" lvl="5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6pPr>
            <a:lvl7pPr marL="3200400" lvl="6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7pPr>
            <a:lvl8pPr marL="3657600" lvl="7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8pPr>
            <a:lvl9pPr marL="4114800" lvl="8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g11a26b04f5c_0_612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5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Char char="●"/>
              <a:defRPr sz="1900"/>
            </a:lvl1pPr>
            <a:lvl2pPr marL="914400" lvl="1" indent="-3111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Char char="○"/>
              <a:defRPr sz="1600"/>
            </a:lvl2pPr>
            <a:lvl3pPr marL="1371600" lvl="2" indent="-2984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■"/>
              <a:defRPr sz="1500"/>
            </a:lvl3pPr>
            <a:lvl4pPr marL="1828800" lvl="3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4" name="Google Shape;134;g11a26b04f5c_0_612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900" b="1"/>
            </a:lvl3pPr>
            <a:lvl4pPr marL="1828800" lvl="3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4pPr>
            <a:lvl5pPr marL="2286000" lvl="4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5pPr>
            <a:lvl6pPr marL="2743200" lvl="5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6pPr>
            <a:lvl7pPr marL="3200400" lvl="6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7pPr>
            <a:lvl8pPr marL="3657600" lvl="7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8pPr>
            <a:lvl9pPr marL="4114800" lvl="8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g11a26b04f5c_0_612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5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Char char="●"/>
              <a:defRPr sz="1900"/>
            </a:lvl1pPr>
            <a:lvl2pPr marL="914400" lvl="1" indent="-3111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300"/>
              <a:buChar char="○"/>
              <a:defRPr sz="1600"/>
            </a:lvl2pPr>
            <a:lvl3pPr marL="1371600" lvl="2" indent="-2984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■"/>
              <a:defRPr sz="1500"/>
            </a:lvl3pPr>
            <a:lvl4pPr marL="1828800" lvl="3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6" name="Google Shape;136;g11a26b04f5c_0_612"/>
          <p:cNvSpPr txBox="1">
            <a:spLocks noGrp="1"/>
          </p:cNvSpPr>
          <p:nvPr>
            <p:ph type="dt" idx="10"/>
          </p:nvPr>
        </p:nvSpPr>
        <p:spPr>
          <a:xfrm rot="5400000">
            <a:off x="10155488" y="1790851"/>
            <a:ext cx="99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g11a26b04f5c_0_612"/>
          <p:cNvSpPr txBox="1">
            <a:spLocks noGrp="1"/>
          </p:cNvSpPr>
          <p:nvPr>
            <p:ph type="ftr" idx="11"/>
          </p:nvPr>
        </p:nvSpPr>
        <p:spPr>
          <a:xfrm rot="5400000">
            <a:off x="8951421" y="3225450"/>
            <a:ext cx="3860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11a26b04f5c_0_6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5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74" name="Google Shape;174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0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1a26b04f5c_0_491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name="adj" fmla="val 0"/>
            </a:avLst>
          </a:prstGeom>
          <a:solidFill>
            <a:schemeClr val="lt1">
              <a:alpha val="19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g11a26b04f5c_0_491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4" name="Google Shape;14;g11a26b04f5c_0_491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1960"/>
              </a:schemeClr>
            </a:solidFill>
            <a:ln w="9525" cap="flat" cmpd="sng">
              <a:solidFill>
                <a:srgbClr val="2354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g11a26b04f5c_0_491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rgbClr val="23546C"/>
            </a:solidFill>
            <a:ln w="9525" cap="flat" cmpd="sng">
              <a:solidFill>
                <a:srgbClr val="2354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g11a26b04f5c_0_491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rgbClr val="2354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g11a26b04f5c_0_491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rgbClr val="23546C"/>
            </a:solidFill>
            <a:ln w="9525" cap="flat" cmpd="sng">
              <a:solidFill>
                <a:srgbClr val="2354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g11a26b04f5c_0_491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9" name="Google Shape;19;g11a26b04f5c_0_491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0" name="Google Shape;20;g11a26b04f5c_0_49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568"/>
              </a:srgbClr>
            </a:outerShdw>
          </a:effectLst>
        </p:spPr>
      </p:sp>
      <p:sp>
        <p:nvSpPr>
          <p:cNvPr id="204" name="Google Shape;204;p15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anoramique avec légende">
  <p:cSld name="Image panoramique avec légen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568"/>
              </a:srgbClr>
            </a:outerShdw>
          </a:effectLst>
        </p:spPr>
      </p:sp>
      <p:sp>
        <p:nvSpPr>
          <p:cNvPr id="211" name="Google Shape;211;p16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28" name="Google Shape;228;p1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lang="fr-FR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lang="fr-FR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">
  <p:cSld name="3 colonnes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44" name="Google Shape;244;p2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20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6" name="Google Shape;246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 d’image">
  <p:cSld name="3 colonnes d’imag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52" name="Google Shape;252;p21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568"/>
              </a:srgbClr>
            </a:outerShdw>
          </a:effectLst>
        </p:spPr>
      </p:sp>
      <p:sp>
        <p:nvSpPr>
          <p:cNvPr id="253" name="Google Shape;253;p21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55" name="Google Shape;255;p21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568"/>
              </a:srgbClr>
            </a:outerShdw>
          </a:effectLst>
        </p:spPr>
      </p:sp>
      <p:sp>
        <p:nvSpPr>
          <p:cNvPr id="256" name="Google Shape;256;p21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58" name="Google Shape;258;p21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568"/>
              </a:srgbClr>
            </a:outerShdw>
          </a:effectLst>
        </p:spPr>
      </p:sp>
      <p:sp>
        <p:nvSpPr>
          <p:cNvPr id="259" name="Google Shape;259;p21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60" name="Google Shape;260;p2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2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2" name="Google Shape;262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g11a26b04f5c_0_501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3" name="Google Shape;23;g11a26b04f5c_0_50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35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11a26b04f5c_0_50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35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11a26b04f5c_0_50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11a26b04f5c_0_50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11a26b04f5c_0_50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11a26b04f5c_0_50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11a26b04f5c_0_50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g11a26b04f5c_0_50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11a26b04f5c_0_50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11a26b04f5c_0_50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11a26b04f5c_0_50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g11a26b04f5c_0_50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g11a26b04f5c_0_50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g11a26b04f5c_0_50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11a26b04f5c_0_50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g11a26b04f5c_0_50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g11a26b04f5c_0_50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g11a26b04f5c_0_50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g11a26b04f5c_0_501"/>
          <p:cNvSpPr txBox="1">
            <a:spLocks noGrp="1"/>
          </p:cNvSpPr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1a26b04f5c_0_5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g11a26b04f5c_0_523"/>
          <p:cNvGrpSpPr/>
          <p:nvPr/>
        </p:nvGrpSpPr>
        <p:grpSpPr>
          <a:xfrm>
            <a:off x="0" y="507989"/>
            <a:ext cx="1383765" cy="1355017"/>
            <a:chOff x="0" y="381001"/>
            <a:chExt cx="1037850" cy="1016288"/>
          </a:xfrm>
        </p:grpSpPr>
        <p:sp>
          <p:nvSpPr>
            <p:cNvPr id="45" name="Google Shape;45;g11a26b04f5c_0_52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11a26b04f5c_0_52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g11a26b04f5c_0_52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8" name="Google Shape;48;g11a26b04f5c_0_523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g11a26b04f5c_0_5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11a26b04f5c_0_530"/>
          <p:cNvGrpSpPr/>
          <p:nvPr/>
        </p:nvGrpSpPr>
        <p:grpSpPr>
          <a:xfrm>
            <a:off x="0" y="507989"/>
            <a:ext cx="1383765" cy="1355017"/>
            <a:chOff x="0" y="381001"/>
            <a:chExt cx="1037850" cy="1016288"/>
          </a:xfrm>
        </p:grpSpPr>
        <p:sp>
          <p:nvSpPr>
            <p:cNvPr id="52" name="Google Shape;52;g11a26b04f5c_0_53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g11a26b04f5c_0_53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g11a26b04f5c_0_530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5" name="Google Shape;55;g11a26b04f5c_0_530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g11a26b04f5c_0_530"/>
          <p:cNvSpPr txBox="1">
            <a:spLocks noGrp="1"/>
          </p:cNvSpPr>
          <p:nvPr>
            <p:ph type="body" idx="2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g11a26b04f5c_0_5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g11a26b04f5c_0_538"/>
          <p:cNvGrpSpPr/>
          <p:nvPr/>
        </p:nvGrpSpPr>
        <p:grpSpPr>
          <a:xfrm>
            <a:off x="0" y="507989"/>
            <a:ext cx="1383765" cy="1355017"/>
            <a:chOff x="0" y="381001"/>
            <a:chExt cx="1037850" cy="1016288"/>
          </a:xfrm>
        </p:grpSpPr>
        <p:sp>
          <p:nvSpPr>
            <p:cNvPr id="60" name="Google Shape;60;g11a26b04f5c_0_53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g11a26b04f5c_0_53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g11a26b04f5c_0_538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3" name="Google Shape;63;g11a26b04f5c_0_5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g11a26b04f5c_0_544"/>
          <p:cNvGrpSpPr/>
          <p:nvPr/>
        </p:nvGrpSpPr>
        <p:grpSpPr>
          <a:xfrm>
            <a:off x="0" y="507989"/>
            <a:ext cx="1383765" cy="1355017"/>
            <a:chOff x="0" y="381001"/>
            <a:chExt cx="1037850" cy="1016288"/>
          </a:xfrm>
        </p:grpSpPr>
        <p:sp>
          <p:nvSpPr>
            <p:cNvPr id="66" name="Google Shape;66;g11a26b04f5c_0_54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11a26b04f5c_0_5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g11a26b04f5c_0_54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" name="Google Shape;69;g11a26b04f5c_0_544"/>
          <p:cNvSpPr txBox="1">
            <a:spLocks noGrp="1"/>
          </p:cNvSpPr>
          <p:nvPr>
            <p:ph type="body" idx="1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g11a26b04f5c_0_5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g11a26b04f5c_0_551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3" name="Google Shape;73;g11a26b04f5c_0_55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35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g11a26b04f5c_0_551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35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g11a26b04f5c_0_551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g11a26b04f5c_0_551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11a26b04f5c_0_551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11a26b04f5c_0_551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11a26b04f5c_0_551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11a26b04f5c_0_551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g11a26b04f5c_0_551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g11a26b04f5c_0_551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11a26b04f5c_0_55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g11a26b04f5c_0_551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g11a26b04f5c_0_551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11a26b04f5c_0_551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11a26b04f5c_0_551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g11a26b04f5c_0_551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11a26b04f5c_0_551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11a26b04f5c_0_551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274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g11a26b04f5c_0_551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1a26b04f5c_0_5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g11a26b04f5c_0_573"/>
          <p:cNvGrpSpPr/>
          <p:nvPr/>
        </p:nvGrpSpPr>
        <p:grpSpPr>
          <a:xfrm>
            <a:off x="0" y="507989"/>
            <a:ext cx="1383765" cy="1355017"/>
            <a:chOff x="0" y="381001"/>
            <a:chExt cx="1037850" cy="1016288"/>
          </a:xfrm>
        </p:grpSpPr>
        <p:sp>
          <p:nvSpPr>
            <p:cNvPr id="95" name="Google Shape;95;g11a26b04f5c_0_57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11a26b04f5c_0_57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g11a26b04f5c_0_573"/>
          <p:cNvSpPr txBox="1">
            <a:spLocks noGrp="1"/>
          </p:cNvSpPr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8" name="Google Shape;98;g11a26b04f5c_0_573"/>
          <p:cNvSpPr txBox="1">
            <a:spLocks noGrp="1"/>
          </p:cNvSpPr>
          <p:nvPr>
            <p:ph type="subTitle" idx="1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9" name="Google Shape;99;g11a26b04f5c_0_573"/>
          <p:cNvSpPr txBox="1">
            <a:spLocks noGrp="1"/>
          </p:cNvSpPr>
          <p:nvPr>
            <p:ph type="body" idx="2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g11a26b04f5c_0_5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1a26b04f5c_0_4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g11a26b04f5c_0_4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11a26b04f5c_0_4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5490"/>
                </a:srgbClr>
              </a:gs>
              <a:gs pos="36000">
                <a:srgbClr val="4CB9C3">
                  <a:alpha val="4705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52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Google Shape;150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g11aa6038a56_1_149"/>
          <p:cNvCxnSpPr/>
          <p:nvPr/>
        </p:nvCxnSpPr>
        <p:spPr>
          <a:xfrm>
            <a:off x="933867" y="14600"/>
            <a:ext cx="1079700" cy="7018500"/>
          </a:xfrm>
          <a:prstGeom prst="straightConnector1">
            <a:avLst/>
          </a:prstGeom>
          <a:noFill/>
          <a:ln w="9525" cap="flat" cmpd="sng">
            <a:solidFill>
              <a:srgbClr val="23546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g11aa6038a56_1_149"/>
          <p:cNvCxnSpPr/>
          <p:nvPr/>
        </p:nvCxnSpPr>
        <p:spPr>
          <a:xfrm flipH="1">
            <a:off x="1035800" y="14600"/>
            <a:ext cx="1722000" cy="6901500"/>
          </a:xfrm>
          <a:prstGeom prst="straightConnector1">
            <a:avLst/>
          </a:prstGeom>
          <a:noFill/>
          <a:ln w="9525" cap="flat" cmpd="sng">
            <a:solidFill>
              <a:srgbClr val="23546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3" name="Google Shape;283;g11aa6038a56_1_149"/>
          <p:cNvCxnSpPr/>
          <p:nvPr/>
        </p:nvCxnSpPr>
        <p:spPr>
          <a:xfrm>
            <a:off x="1269467" y="-87533"/>
            <a:ext cx="1152900" cy="69603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4" name="Google Shape;284;g11aa6038a56_1_149"/>
          <p:cNvCxnSpPr/>
          <p:nvPr/>
        </p:nvCxnSpPr>
        <p:spPr>
          <a:xfrm flipH="1">
            <a:off x="1487033" y="-21800"/>
            <a:ext cx="1722000" cy="6901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" name="Google Shape;285;g11aa6038a56_1_149"/>
          <p:cNvSpPr txBox="1">
            <a:spLocks noGrp="1"/>
          </p:cNvSpPr>
          <p:nvPr>
            <p:ph type="ctrTitle" idx="4294967295"/>
          </p:nvPr>
        </p:nvSpPr>
        <p:spPr>
          <a:xfrm>
            <a:off x="2757800" y="2928050"/>
            <a:ext cx="8679000" cy="1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Montserrat"/>
              <a:buNone/>
            </a:pPr>
            <a:r>
              <a:rPr lang="fr-FR" sz="7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EXTRANET</a:t>
            </a:r>
            <a:endParaRPr sz="72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g11aa6038a56_1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0600" y="76200"/>
            <a:ext cx="4635000" cy="18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3e8852a3f_0_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292" name="Google Shape;292;g123e8852a3f_0_0"/>
          <p:cNvSpPr txBox="1"/>
          <p:nvPr/>
        </p:nvSpPr>
        <p:spPr>
          <a:xfrm>
            <a:off x="1700100" y="2453450"/>
            <a:ext cx="84744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s’agit d’une </a:t>
            </a:r>
            <a:r>
              <a:rPr lang="fr-FR" sz="2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plateforme</a:t>
            </a:r>
            <a:r>
              <a:rPr lang="fr-FR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où je retrouve tous mes échanges avec mon organisme de formation. C’est mon espace personnel.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 cette plateforme j’ai accès aux </a:t>
            </a:r>
            <a:r>
              <a:rPr lang="fr-FR" sz="2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informations</a:t>
            </a:r>
            <a:r>
              <a:rPr lang="fr-FR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fr-FR" sz="2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documents</a:t>
            </a:r>
            <a:r>
              <a:rPr lang="fr-FR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</a:t>
            </a:r>
            <a:r>
              <a:rPr lang="fr-FR" sz="2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messages</a:t>
            </a:r>
            <a:r>
              <a:rPr lang="fr-FR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essentiels pour le bon déroulement de mes formations. 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également sur l’extranet que je peux transmettre des documents et demandes relatifs à ma formation. 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g123e8852a3f_0_0"/>
          <p:cNvSpPr txBox="1">
            <a:spLocks noGrp="1"/>
          </p:cNvSpPr>
          <p:nvPr>
            <p:ph type="title"/>
          </p:nvPr>
        </p:nvSpPr>
        <p:spPr>
          <a:xfrm>
            <a:off x="608850" y="621325"/>
            <a:ext cx="109743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MON EXTRANET : </a:t>
            </a:r>
            <a:r>
              <a:rPr lang="fr-FR" sz="3000" b="1">
                <a:solidFill>
                  <a:srgbClr val="C00000"/>
                </a:solidFill>
              </a:rPr>
              <a:t>C’est quoi exactement ?</a:t>
            </a:r>
            <a:endParaRPr sz="3000" b="1">
              <a:solidFill>
                <a:srgbClr val="C00000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569d7302a_4_3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299" name="Google Shape;299;g11569d7302a_4_39"/>
          <p:cNvSpPr txBox="1"/>
          <p:nvPr/>
        </p:nvSpPr>
        <p:spPr>
          <a:xfrm>
            <a:off x="863850" y="1215550"/>
            <a:ext cx="10464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Lorsqu’une invitation est envoyée par mon organisme de formation, </a:t>
            </a:r>
            <a:r>
              <a:rPr lang="fr-FR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</a:t>
            </a:r>
            <a:r>
              <a:rPr lang="fr-F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reçoi</a:t>
            </a:r>
            <a:r>
              <a:rPr lang="fr-FR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fr-F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e-mail </a:t>
            </a:r>
            <a:r>
              <a:rPr lang="fr-FR" sz="200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création d</a:t>
            </a:r>
            <a:r>
              <a:rPr lang="fr-F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’extranet.</a:t>
            </a:r>
            <a:endParaRPr sz="200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Dans cet e-mail, </a:t>
            </a:r>
            <a:r>
              <a:rPr lang="fr-F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je</a:t>
            </a:r>
            <a:r>
              <a:rPr lang="fr-FR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trouve un </a:t>
            </a:r>
            <a:r>
              <a:rPr lang="fr-F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lien </a:t>
            </a:r>
            <a:r>
              <a:rPr lang="fr-FR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lang="fr-F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permettant de créer </a:t>
            </a:r>
            <a:r>
              <a:rPr lang="fr-FR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fr-F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espace extranet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g11569d7302a_4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7924" y="2720650"/>
            <a:ext cx="5377325" cy="34779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01" name="Google Shape;301;g11569d7302a_4_39"/>
          <p:cNvCxnSpPr/>
          <p:nvPr/>
        </p:nvCxnSpPr>
        <p:spPr>
          <a:xfrm flipH="1">
            <a:off x="3399750" y="2271350"/>
            <a:ext cx="1978200" cy="13041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2" name="Google Shape;302;g11569d7302a_4_39"/>
          <p:cNvCxnSpPr/>
          <p:nvPr/>
        </p:nvCxnSpPr>
        <p:spPr>
          <a:xfrm flipH="1">
            <a:off x="3869000" y="4024275"/>
            <a:ext cx="4464900" cy="5445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3" name="Google Shape;303;g11569d7302a_4_39"/>
          <p:cNvSpPr txBox="1"/>
          <p:nvPr/>
        </p:nvSpPr>
        <p:spPr>
          <a:xfrm>
            <a:off x="8166625" y="3172950"/>
            <a:ext cx="3296100" cy="923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 lien sert à </a:t>
            </a:r>
            <a:r>
              <a:rPr lang="fr-FR" sz="16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fr-FR" sz="1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 connecter à nouveau, une fois </a:t>
            </a:r>
            <a:r>
              <a:rPr lang="fr-FR" sz="16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mon </a:t>
            </a:r>
            <a:r>
              <a:rPr lang="fr-FR" sz="1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extranet créé</a:t>
            </a:r>
            <a:endParaRPr sz="16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g11569d7302a_4_39"/>
          <p:cNvSpPr txBox="1"/>
          <p:nvPr/>
        </p:nvSpPr>
        <p:spPr>
          <a:xfrm>
            <a:off x="8009200" y="4822625"/>
            <a:ext cx="3958500" cy="116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faut donc que je conserv</a:t>
            </a:r>
            <a:r>
              <a:rPr lang="fr-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fr-FR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précieusement cet email et idéalement </a:t>
            </a:r>
            <a:r>
              <a:rPr lang="fr-FR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j’ajoute</a:t>
            </a:r>
            <a:r>
              <a:rPr lang="fr-FR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favoris ⭐️ le lien de la page de connexion ! 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5" name="Google Shape;305;g11569d7302a_4_39"/>
          <p:cNvCxnSpPr>
            <a:stCxn id="303" idx="2"/>
            <a:endCxn id="304" idx="0"/>
          </p:cNvCxnSpPr>
          <p:nvPr/>
        </p:nvCxnSpPr>
        <p:spPr>
          <a:xfrm>
            <a:off x="9814675" y="4096350"/>
            <a:ext cx="173700" cy="7263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6" name="Google Shape;306;g11569d7302a_4_39"/>
          <p:cNvSpPr txBox="1"/>
          <p:nvPr/>
        </p:nvSpPr>
        <p:spPr>
          <a:xfrm>
            <a:off x="608850" y="295725"/>
            <a:ext cx="10974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EXTRANET : </a:t>
            </a:r>
            <a:r>
              <a:rPr lang="fr-FR" sz="30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Création de compte</a:t>
            </a:r>
            <a:endParaRPr sz="3000" b="1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0847d7c85_0_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312" name="Google Shape;312;g120847d7c85_0_0"/>
          <p:cNvSpPr txBox="1"/>
          <p:nvPr/>
        </p:nvSpPr>
        <p:spPr>
          <a:xfrm>
            <a:off x="208925" y="2035850"/>
            <a:ext cx="77265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Lorsque </a:t>
            </a: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je</a:t>
            </a:r>
            <a:r>
              <a:rPr lang="fr-F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clique sur le lien de création de l</a:t>
            </a: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’extranet</a:t>
            </a:r>
            <a:r>
              <a:rPr lang="fr-F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: 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champs “Nom” et “Prénom” sont automatiquement pré-remplis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 n’ai plus qu’à </a:t>
            </a:r>
            <a:r>
              <a:rPr lang="fr-FR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créer un mot de passe sécurisé et à le confirmer</a:t>
            </a:r>
            <a:endParaRPr sz="18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⚠️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fr-FR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 note bien mon mot de passe pour ne pas l’oublier !</a:t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g120847d7c8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3525" y="1542900"/>
            <a:ext cx="3547174" cy="4785726"/>
          </a:xfrm>
          <a:prstGeom prst="rect">
            <a:avLst/>
          </a:prstGeom>
          <a:noFill/>
          <a:ln w="38100" cap="flat" cmpd="sng">
            <a:solidFill>
              <a:srgbClr val="23546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g120847d7c85_0_0"/>
          <p:cNvSpPr txBox="1"/>
          <p:nvPr/>
        </p:nvSpPr>
        <p:spPr>
          <a:xfrm>
            <a:off x="608850" y="295725"/>
            <a:ext cx="10974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EXTRANET : </a:t>
            </a:r>
            <a:r>
              <a:rPr lang="fr-FR" sz="30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Création de compte</a:t>
            </a:r>
            <a:endParaRPr sz="3000" b="1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f9986b5aa_0_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pic>
        <p:nvPicPr>
          <p:cNvPr id="320" name="Google Shape;320;g11f9986b5aa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8625" y="2288700"/>
            <a:ext cx="9848351" cy="404417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1" name="Google Shape;321;g11f9986b5aa_0_7"/>
          <p:cNvSpPr txBox="1"/>
          <p:nvPr/>
        </p:nvSpPr>
        <p:spPr>
          <a:xfrm>
            <a:off x="1171800" y="1297175"/>
            <a:ext cx="984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21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Voici l’interface personnelle sur laquelle j</a:t>
            </a:r>
            <a:r>
              <a:rPr lang="fr-FR" sz="2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r>
              <a:rPr lang="fr-FR" sz="21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arrive</a:t>
            </a:r>
            <a:r>
              <a:rPr lang="fr-FR" sz="2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r>
              <a:rPr lang="fr-FR" sz="21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21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fr-FR" sz="21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fr-FR" sz="21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fr-FR" sz="21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xtranet</a:t>
            </a:r>
            <a:endParaRPr sz="21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g11f9986b5aa_0_7"/>
          <p:cNvSpPr txBox="1"/>
          <p:nvPr/>
        </p:nvSpPr>
        <p:spPr>
          <a:xfrm>
            <a:off x="5222350" y="4257725"/>
            <a:ext cx="5631300" cy="831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l’onglet </a:t>
            </a:r>
            <a:r>
              <a:rPr lang="fr-FR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Accueil</a:t>
            </a:r>
            <a:r>
              <a:rPr lang="fr-FR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fr-F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</a:t>
            </a:r>
            <a:r>
              <a:rPr lang="fr-FR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voi</a:t>
            </a:r>
            <a:r>
              <a:rPr lang="fr-F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fr-FR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toutes les notifications concernant les nouveaux documents et nouveaux messages transmis par </a:t>
            </a:r>
            <a:r>
              <a:rPr lang="fr-F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</a:t>
            </a:r>
            <a:r>
              <a:rPr lang="fr-FR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organisme de formation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g11f9986b5aa_0_7"/>
          <p:cNvSpPr txBox="1"/>
          <p:nvPr/>
        </p:nvSpPr>
        <p:spPr>
          <a:xfrm>
            <a:off x="5222350" y="2498826"/>
            <a:ext cx="3770700" cy="831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 peux</a:t>
            </a:r>
            <a:r>
              <a:rPr lang="fr-FR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voir </a:t>
            </a:r>
            <a:r>
              <a:rPr lang="fr-F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fr-FR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coordonnées, celles</a:t>
            </a:r>
            <a:r>
              <a:rPr lang="fr-F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communiquées à </a:t>
            </a:r>
            <a:r>
              <a:rPr lang="fr-F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fr-FR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organisme de formation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4" name="Google Shape;324;g11f9986b5aa_0_7"/>
          <p:cNvCxnSpPr>
            <a:stCxn id="323" idx="1"/>
          </p:cNvCxnSpPr>
          <p:nvPr/>
        </p:nvCxnSpPr>
        <p:spPr>
          <a:xfrm flipH="1">
            <a:off x="4147450" y="2914476"/>
            <a:ext cx="1074900" cy="1230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5" name="Google Shape;325;g11f9986b5aa_0_7"/>
          <p:cNvCxnSpPr>
            <a:stCxn id="322" idx="1"/>
          </p:cNvCxnSpPr>
          <p:nvPr/>
        </p:nvCxnSpPr>
        <p:spPr>
          <a:xfrm rot="10800000">
            <a:off x="2037850" y="4176275"/>
            <a:ext cx="3184500" cy="4971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6" name="Google Shape;326;g11f9986b5aa_0_7"/>
          <p:cNvSpPr txBox="1"/>
          <p:nvPr/>
        </p:nvSpPr>
        <p:spPr>
          <a:xfrm>
            <a:off x="4211225" y="688750"/>
            <a:ext cx="566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g11f9986b5aa_0_7"/>
          <p:cNvSpPr txBox="1"/>
          <p:nvPr/>
        </p:nvSpPr>
        <p:spPr>
          <a:xfrm>
            <a:off x="608850" y="219525"/>
            <a:ext cx="10974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EXTRANET : </a:t>
            </a:r>
            <a:r>
              <a:rPr lang="fr-FR" sz="30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Interface</a:t>
            </a:r>
            <a:endParaRPr sz="3000" b="1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f9986b5aa_0_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pic>
        <p:nvPicPr>
          <p:cNvPr id="333" name="Google Shape;333;g11f9986b5aa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113" y="2410875"/>
            <a:ext cx="10489774" cy="307074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4" name="Google Shape;334;g11f9986b5aa_0_19"/>
          <p:cNvSpPr txBox="1"/>
          <p:nvPr/>
        </p:nvSpPr>
        <p:spPr>
          <a:xfrm>
            <a:off x="4785475" y="1321375"/>
            <a:ext cx="6458400" cy="1477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Dans l’onglet </a:t>
            </a:r>
            <a:r>
              <a:rPr lang="fr-FR" sz="14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“Mes formations”</a:t>
            </a: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fr-FR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j’</a:t>
            </a: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accède aux sessions auxquelles </a:t>
            </a:r>
            <a:r>
              <a:rPr lang="fr-FR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je suis</a:t>
            </a: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inscrit.</a:t>
            </a:r>
            <a:b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-FR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Je </a:t>
            </a: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voi</a:t>
            </a:r>
            <a:r>
              <a:rPr lang="fr-FR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d’un coup d’oeil : 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-"/>
            </a:pP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fr-FR" sz="14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nom</a:t>
            </a: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de la formation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-"/>
            </a:pP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les </a:t>
            </a:r>
            <a:r>
              <a:rPr lang="fr-FR" sz="14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dates</a:t>
            </a: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de la formation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-"/>
            </a:pP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les </a:t>
            </a:r>
            <a:r>
              <a:rPr lang="fr-FR" sz="14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coordonnées du référent</a:t>
            </a:r>
            <a:r>
              <a:rPr lang="fr-FR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au sein de l’organisme de formation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5" name="Google Shape;335;g11f9986b5aa_0_19"/>
          <p:cNvCxnSpPr/>
          <p:nvPr/>
        </p:nvCxnSpPr>
        <p:spPr>
          <a:xfrm flipH="1">
            <a:off x="2656400" y="2046575"/>
            <a:ext cx="2174700" cy="4626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6" name="Google Shape;336;g11f9986b5aa_0_19"/>
          <p:cNvSpPr txBox="1"/>
          <p:nvPr/>
        </p:nvSpPr>
        <p:spPr>
          <a:xfrm>
            <a:off x="851125" y="5770950"/>
            <a:ext cx="8454600" cy="61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 cliquant sur </a:t>
            </a:r>
            <a:r>
              <a:rPr lang="fr-FR" sz="1400" b="1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“Accès à la formation”</a:t>
            </a:r>
            <a:r>
              <a:rPr lang="fr-FR" sz="14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fr-FR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j’</a:t>
            </a:r>
            <a:r>
              <a:rPr lang="fr-FR" sz="14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entre dans le détail des échanges avec l’organisme de formation et j</a:t>
            </a:r>
            <a:r>
              <a:rPr lang="fr-FR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’accède aux documents et messages qui m’ont été transmis</a:t>
            </a: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7" name="Google Shape;337;g11f9986b5aa_0_19"/>
          <p:cNvCxnSpPr/>
          <p:nvPr/>
        </p:nvCxnSpPr>
        <p:spPr>
          <a:xfrm rot="10800000" flipH="1">
            <a:off x="8183100" y="4890150"/>
            <a:ext cx="928200" cy="8808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8" name="Google Shape;338;g11f9986b5aa_0_19"/>
          <p:cNvSpPr txBox="1"/>
          <p:nvPr/>
        </p:nvSpPr>
        <p:spPr>
          <a:xfrm>
            <a:off x="608850" y="219525"/>
            <a:ext cx="10974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EXTRANET : </a:t>
            </a:r>
            <a:r>
              <a:rPr lang="fr-FR" sz="30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Interface</a:t>
            </a:r>
            <a:endParaRPr sz="3000" b="1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1f9986b5aa_0_4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344" name="Google Shape;344;g11f9986b5aa_0_48"/>
          <p:cNvSpPr txBox="1"/>
          <p:nvPr/>
        </p:nvSpPr>
        <p:spPr>
          <a:xfrm>
            <a:off x="1436075" y="970950"/>
            <a:ext cx="9022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Lorsque </a:t>
            </a:r>
            <a:r>
              <a:rPr lang="fr-FR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 </a:t>
            </a:r>
            <a:r>
              <a:rPr lang="fr-FR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cliqu</a:t>
            </a:r>
            <a:r>
              <a:rPr lang="fr-FR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fr-FR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</a:t>
            </a:r>
            <a:r>
              <a:rPr lang="fr-FR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“Accéder à la formation”,</a:t>
            </a:r>
            <a:r>
              <a:rPr lang="fr-FR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j’</a:t>
            </a:r>
            <a:r>
              <a:rPr lang="fr-FR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accède à : </a:t>
            </a: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-"/>
            </a:pPr>
            <a:r>
              <a:rPr lang="fr-FR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Tous </a:t>
            </a:r>
            <a:r>
              <a:rPr lang="fr-FR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fr-FR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échanges avec l’organisme de formation</a:t>
            </a: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-"/>
            </a:pPr>
            <a:r>
              <a:rPr lang="fr-FR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Toutes les informations et les documents complémentaires relatifs à la formation</a:t>
            </a: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-"/>
            </a:pPr>
            <a:r>
              <a:rPr lang="fr-FR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liens utiles pour le bon déroulement de </a:t>
            </a:r>
            <a:r>
              <a:rPr lang="fr-FR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fr-FR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formation </a:t>
            </a:r>
            <a:endParaRPr sz="1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g11f9986b5aa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250" y="2221800"/>
            <a:ext cx="3476250" cy="40896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6" name="Google Shape;346;g11f9986b5aa_0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2700" y="2221800"/>
            <a:ext cx="3900499" cy="4089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7" name="Google Shape;347;g11f9986b5aa_0_48"/>
          <p:cNvSpPr txBox="1"/>
          <p:nvPr/>
        </p:nvSpPr>
        <p:spPr>
          <a:xfrm>
            <a:off x="4404125" y="2400300"/>
            <a:ext cx="347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g11f9986b5aa_0_48"/>
          <p:cNvSpPr txBox="1"/>
          <p:nvPr/>
        </p:nvSpPr>
        <p:spPr>
          <a:xfrm>
            <a:off x="4405950" y="2077050"/>
            <a:ext cx="3476400" cy="923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Ici, </a:t>
            </a:r>
            <a:r>
              <a:rPr lang="fr-FR" sz="1200">
                <a:latin typeface="Century Gothic"/>
                <a:ea typeface="Century Gothic"/>
                <a:cs typeface="Century Gothic"/>
                <a:sym typeface="Century Gothic"/>
              </a:rPr>
              <a:t>j’ai</a:t>
            </a: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accès à tous les messages et à tous les documents essentiels au bon déroulement de </a:t>
            </a:r>
            <a:r>
              <a:rPr lang="fr-FR" sz="12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formation mis à disposition par l’O</a:t>
            </a:r>
            <a:r>
              <a:rPr lang="fr-FR" sz="1200">
                <a:latin typeface="Century Gothic"/>
                <a:ea typeface="Century Gothic"/>
                <a:cs typeface="Century Gothic"/>
                <a:sym typeface="Century Gothic"/>
              </a:rPr>
              <a:t>rganisme de formation</a:t>
            </a:r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9" name="Google Shape;349;g11f9986b5aa_0_48"/>
          <p:cNvCxnSpPr>
            <a:stCxn id="348" idx="1"/>
          </p:cNvCxnSpPr>
          <p:nvPr/>
        </p:nvCxnSpPr>
        <p:spPr>
          <a:xfrm flipH="1">
            <a:off x="3103050" y="2538750"/>
            <a:ext cx="1302900" cy="3057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0" name="Google Shape;350;g11f9986b5aa_0_48"/>
          <p:cNvSpPr txBox="1"/>
          <p:nvPr/>
        </p:nvSpPr>
        <p:spPr>
          <a:xfrm>
            <a:off x="4405950" y="3138013"/>
            <a:ext cx="3476400" cy="554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Ici, </a:t>
            </a:r>
            <a:r>
              <a:rPr lang="fr-FR" sz="1200">
                <a:latin typeface="Century Gothic"/>
                <a:ea typeface="Century Gothic"/>
                <a:cs typeface="Century Gothic"/>
                <a:sym typeface="Century Gothic"/>
              </a:rPr>
              <a:t>je peux</a:t>
            </a: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envoyer des messages et des documents à </a:t>
            </a:r>
            <a:r>
              <a:rPr lang="fr-FR" sz="1200">
                <a:latin typeface="Century Gothic"/>
                <a:ea typeface="Century Gothic"/>
                <a:cs typeface="Century Gothic"/>
                <a:sym typeface="Century Gothic"/>
              </a:rPr>
              <a:t>mon </a:t>
            </a: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fr-FR" sz="1200">
                <a:latin typeface="Century Gothic"/>
                <a:ea typeface="Century Gothic"/>
                <a:cs typeface="Century Gothic"/>
                <a:sym typeface="Century Gothic"/>
              </a:rPr>
              <a:t>rganisme de formation</a:t>
            </a:r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g11f9986b5aa_0_48"/>
          <p:cNvSpPr txBox="1"/>
          <p:nvPr/>
        </p:nvSpPr>
        <p:spPr>
          <a:xfrm>
            <a:off x="4446975" y="4350550"/>
            <a:ext cx="28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g11f9986b5aa_0_48"/>
          <p:cNvSpPr txBox="1"/>
          <p:nvPr/>
        </p:nvSpPr>
        <p:spPr>
          <a:xfrm>
            <a:off x="4284800" y="4582375"/>
            <a:ext cx="3060300" cy="738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Ici, </a:t>
            </a:r>
            <a:r>
              <a:rPr lang="fr-FR" sz="1200">
                <a:latin typeface="Century Gothic"/>
                <a:ea typeface="Century Gothic"/>
                <a:cs typeface="Century Gothic"/>
                <a:sym typeface="Century Gothic"/>
              </a:rPr>
              <a:t>j’accèd</a:t>
            </a: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à toutes les informations et documents complémentaires utiles au bon déroulement de </a:t>
            </a:r>
            <a:r>
              <a:rPr lang="fr-FR" sz="12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formation.  </a:t>
            </a:r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3" name="Google Shape;353;g11f9986b5aa_0_48"/>
          <p:cNvCxnSpPr>
            <a:stCxn id="352" idx="3"/>
          </p:cNvCxnSpPr>
          <p:nvPr/>
        </p:nvCxnSpPr>
        <p:spPr>
          <a:xfrm rot="10800000" flipH="1">
            <a:off x="7345100" y="3072925"/>
            <a:ext cx="1103100" cy="1878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4" name="Google Shape;354;g11f9986b5aa_0_48"/>
          <p:cNvSpPr txBox="1"/>
          <p:nvPr/>
        </p:nvSpPr>
        <p:spPr>
          <a:xfrm>
            <a:off x="4284800" y="5646200"/>
            <a:ext cx="3060300" cy="554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Ici, </a:t>
            </a:r>
            <a:r>
              <a:rPr lang="fr-FR" sz="1200">
                <a:latin typeface="Century Gothic"/>
                <a:ea typeface="Century Gothic"/>
                <a:cs typeface="Century Gothic"/>
                <a:sym typeface="Century Gothic"/>
              </a:rPr>
              <a:t>je retrouve</a:t>
            </a: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tous les liens utiles pour le bon déroulement de </a:t>
            </a:r>
            <a:r>
              <a:rPr lang="fr-FR" sz="12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fr-F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formation</a:t>
            </a:r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5" name="Google Shape;355;g11f9986b5aa_0_48"/>
          <p:cNvCxnSpPr>
            <a:stCxn id="354" idx="3"/>
          </p:cNvCxnSpPr>
          <p:nvPr/>
        </p:nvCxnSpPr>
        <p:spPr>
          <a:xfrm rot="10800000" flipH="1">
            <a:off x="7345100" y="5486450"/>
            <a:ext cx="954300" cy="4368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6" name="Google Shape;356;g11f9986b5aa_0_48"/>
          <p:cNvCxnSpPr>
            <a:stCxn id="350" idx="1"/>
          </p:cNvCxnSpPr>
          <p:nvPr/>
        </p:nvCxnSpPr>
        <p:spPr>
          <a:xfrm flipH="1">
            <a:off x="2979150" y="3415063"/>
            <a:ext cx="1426800" cy="23466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7" name="Google Shape;357;g11f9986b5aa_0_48"/>
          <p:cNvCxnSpPr>
            <a:stCxn id="352" idx="3"/>
            <a:endCxn id="346" idx="1"/>
          </p:cNvCxnSpPr>
          <p:nvPr/>
        </p:nvCxnSpPr>
        <p:spPr>
          <a:xfrm rot="10800000" flipH="1">
            <a:off x="7345100" y="4266625"/>
            <a:ext cx="897600" cy="6852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8" name="Google Shape;358;g11f9986b5aa_0_48"/>
          <p:cNvSpPr txBox="1"/>
          <p:nvPr/>
        </p:nvSpPr>
        <p:spPr>
          <a:xfrm>
            <a:off x="608850" y="219525"/>
            <a:ext cx="10974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EXTRANET : </a:t>
            </a:r>
            <a:r>
              <a:rPr lang="fr-FR" sz="30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Interface</a:t>
            </a:r>
            <a:endParaRPr sz="3200" b="1" u="sng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23e8852a3f_0_15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pic>
        <p:nvPicPr>
          <p:cNvPr id="364" name="Google Shape;364;g123e8852a3f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75" y="2778750"/>
            <a:ext cx="9918449" cy="283315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23e8852a3f_0_150"/>
          <p:cNvSpPr txBox="1"/>
          <p:nvPr/>
        </p:nvSpPr>
        <p:spPr>
          <a:xfrm>
            <a:off x="2315725" y="1004738"/>
            <a:ext cx="6682200" cy="1339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Dans l’onglet “Documents génériques”, je retrouve une liste de documents envoyés à l’ensemble des participants. Il peut d’agir des </a:t>
            </a:r>
            <a:r>
              <a:rPr lang="fr-FR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CGV</a:t>
            </a:r>
            <a:r>
              <a:rPr lang="fr-FR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du </a:t>
            </a:r>
            <a:r>
              <a:rPr lang="fr-FR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règlement intérieur</a:t>
            </a:r>
            <a:r>
              <a:rPr lang="fr-FR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de la </a:t>
            </a:r>
            <a:r>
              <a:rPr lang="fr-FR" sz="1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plaquette de présentation</a:t>
            </a:r>
            <a:r>
              <a:rPr lang="fr-FR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.... Ne sont présents que les documents rendus visibles par l’organisme de formation.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6" name="Google Shape;366;g123e8852a3f_0_150"/>
          <p:cNvCxnSpPr/>
          <p:nvPr/>
        </p:nvCxnSpPr>
        <p:spPr>
          <a:xfrm flipH="1">
            <a:off x="3286450" y="2361450"/>
            <a:ext cx="708300" cy="5115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7" name="Google Shape;367;g123e8852a3f_0_150"/>
          <p:cNvSpPr txBox="1"/>
          <p:nvPr/>
        </p:nvSpPr>
        <p:spPr>
          <a:xfrm>
            <a:off x="3150775" y="5822725"/>
            <a:ext cx="5012100" cy="61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cliquant sur le </a:t>
            </a:r>
            <a:r>
              <a:rPr lang="fr-FR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petit oeil</a:t>
            </a:r>
            <a:r>
              <a:rPr lang="fr-F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je peux consulter ces documents.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8" name="Google Shape;368;g123e8852a3f_0_150"/>
          <p:cNvCxnSpPr/>
          <p:nvPr/>
        </p:nvCxnSpPr>
        <p:spPr>
          <a:xfrm rot="10800000" flipH="1">
            <a:off x="8162875" y="4789525"/>
            <a:ext cx="924900" cy="10332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9" name="Google Shape;369;g123e8852a3f_0_150"/>
          <p:cNvSpPr txBox="1"/>
          <p:nvPr/>
        </p:nvSpPr>
        <p:spPr>
          <a:xfrm>
            <a:off x="608850" y="219525"/>
            <a:ext cx="10974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EXTRANET : </a:t>
            </a:r>
            <a:r>
              <a:rPr lang="fr-FR" sz="30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Interface</a:t>
            </a:r>
            <a:endParaRPr sz="3200" b="1" u="sng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61D4B9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Grand écran</PresentationFormat>
  <Paragraphs>51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Century Gothic</vt:lpstr>
      <vt:lpstr>Arial</vt:lpstr>
      <vt:lpstr>Montserrat</vt:lpstr>
      <vt:lpstr>Noto Sans Symbols</vt:lpstr>
      <vt:lpstr>Lato</vt:lpstr>
      <vt:lpstr>Focus</vt:lpstr>
      <vt:lpstr>Ion</vt:lpstr>
      <vt:lpstr>MON EXTRANET</vt:lpstr>
      <vt:lpstr>MON EXTRANET : C’est quoi exactement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EXTRANET</dc:title>
  <dc:creator>Microsoft Office User</dc:creator>
  <cp:lastModifiedBy>ADESPA Celine Rieu</cp:lastModifiedBy>
  <cp:revision>1</cp:revision>
  <cp:lastPrinted>2022-04-22T13:58:14Z</cp:lastPrinted>
  <dcterms:created xsi:type="dcterms:W3CDTF">2022-02-01T10:29:58Z</dcterms:created>
  <dcterms:modified xsi:type="dcterms:W3CDTF">2022-04-22T13:58:41Z</dcterms:modified>
</cp:coreProperties>
</file>